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58" r:id="rId16"/>
    <p:sldId id="271" r:id="rId17"/>
    <p:sldId id="272" r:id="rId18"/>
    <p:sldId id="273" r:id="rId19"/>
    <p:sldId id="274" r:id="rId20"/>
    <p:sldId id="276" r:id="rId21"/>
    <p:sldId id="277" r:id="rId22"/>
    <p:sldId id="275" r:id="rId23"/>
    <p:sldId id="278" r:id="rId24"/>
    <p:sldId id="291" r:id="rId25"/>
    <p:sldId id="280" r:id="rId26"/>
    <p:sldId id="281" r:id="rId27"/>
    <p:sldId id="282" r:id="rId28"/>
    <p:sldId id="283" r:id="rId29"/>
    <p:sldId id="300" r:id="rId30"/>
    <p:sldId id="285" r:id="rId31"/>
    <p:sldId id="286" r:id="rId32"/>
    <p:sldId id="287" r:id="rId33"/>
    <p:sldId id="288" r:id="rId34"/>
    <p:sldId id="289" r:id="rId35"/>
    <p:sldId id="290" r:id="rId36"/>
    <p:sldId id="279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ggie Joel" initials="MJ" lastIdx="1" clrIdx="0">
    <p:extLst>
      <p:ext uri="{19B8F6BF-5375-455C-9EA6-DF929625EA0E}">
        <p15:presenceInfo xmlns:p15="http://schemas.microsoft.com/office/powerpoint/2012/main" userId="c024fd0c5eb228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E731C-CDDD-44AD-BA19-0A3032773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4561" y="308239"/>
            <a:ext cx="4611150" cy="1210732"/>
          </a:xfrm>
        </p:spPr>
        <p:txBody>
          <a:bodyPr/>
          <a:lstStyle/>
          <a:p>
            <a:pPr algn="ctr"/>
            <a:r>
              <a:rPr lang="en-AU" dirty="0"/>
              <a:t>Maggie’s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10657-9D27-4454-AA0B-214EDE79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4706" cy="68496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A26C8B-9E67-4A1E-8EF6-6DAEB6388E6E}"/>
              </a:ext>
            </a:extLst>
          </p:cNvPr>
          <p:cNvSpPr txBox="1">
            <a:spLocks/>
          </p:cNvSpPr>
          <p:nvPr/>
        </p:nvSpPr>
        <p:spPr>
          <a:xfrm>
            <a:off x="2378430" y="1560367"/>
            <a:ext cx="6923411" cy="1210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7200" b="1" dirty="0">
                <a:solidFill>
                  <a:srgbClr val="000099"/>
                </a:solidFill>
                <a:latin typeface="Arial Black" panose="020B0A04020102020204" pitchFamily="34" charset="0"/>
              </a:rPr>
              <a:t>Maggie’s</a:t>
            </a:r>
            <a:r>
              <a:rPr lang="en-AU" sz="8800" b="1" dirty="0">
                <a:solidFill>
                  <a:srgbClr val="0033CC"/>
                </a:solidFill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2ADE07-2831-4EDF-9E2D-EE0FB2E2457F}"/>
              </a:ext>
            </a:extLst>
          </p:cNvPr>
          <p:cNvSpPr txBox="1">
            <a:spLocks/>
          </p:cNvSpPr>
          <p:nvPr/>
        </p:nvSpPr>
        <p:spPr>
          <a:xfrm>
            <a:off x="3658998" y="3633568"/>
            <a:ext cx="4611150" cy="1210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7200" b="1" dirty="0">
                <a:solidFill>
                  <a:srgbClr val="000099"/>
                </a:solidFill>
                <a:latin typeface="Arial Black" panose="020B0A04020102020204" pitchFamily="34" charset="0"/>
              </a:rPr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2601871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0048" y="1760639"/>
            <a:ext cx="6311904" cy="1668361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would you go to see Rocket?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8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007524-A05F-4DB2-A8AD-4884764AE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907" y="2876541"/>
            <a:ext cx="2932258" cy="34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807" y="912621"/>
            <a:ext cx="5948890" cy="4230879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am travelling on the express from Kings Cross to Durham – </a:t>
            </a: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stations will my train stop at on the way to Durham? </a:t>
            </a:r>
          </a:p>
          <a:p>
            <a:pPr marL="0" indent="0">
              <a:spcAft>
                <a:spcPts val="0"/>
              </a:spcAft>
              <a:buNone/>
            </a:pP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point for each correct station.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9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66466-52C4-417C-B217-C16DBF63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133" y="1547941"/>
            <a:ext cx="5352867" cy="41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9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76" y="750404"/>
            <a:ext cx="7642582" cy="2226366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bear arrives from Peru with only a duffle coat, a small case and a packet of marmalade sandwiches.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10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902B2-C810-41B5-97CA-B5FDA6D1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558" y="516648"/>
            <a:ext cx="3903466" cy="5824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F159B-A33E-4CE2-916A-4B82668812D6}"/>
              </a:ext>
            </a:extLst>
          </p:cNvPr>
          <p:cNvSpPr txBox="1"/>
          <p:nvPr/>
        </p:nvSpPr>
        <p:spPr>
          <a:xfrm>
            <a:off x="362733" y="4092795"/>
            <a:ext cx="67929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was the name of the family who adopted Paddington?</a:t>
            </a:r>
            <a:endParaRPr lang="en-AU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B9EC94-69D6-4E65-B97D-F7E452177CFE}"/>
              </a:ext>
            </a:extLst>
          </p:cNvPr>
          <p:cNvSpPr txBox="1">
            <a:spLocks/>
          </p:cNvSpPr>
          <p:nvPr/>
        </p:nvSpPr>
        <p:spPr>
          <a:xfrm>
            <a:off x="236989" y="2045753"/>
            <a:ext cx="7665440" cy="1733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AU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but let’s pause for a moment to consider how different his story might have been had he arrived at some other London terminal…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70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6" y="1432647"/>
            <a:ext cx="10131425" cy="223986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would I catch the Hogwarts Express?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point for the platform, 1 point for the name of the station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spcAft>
                <a:spcPts val="0"/>
              </a:spcAft>
              <a:buNone/>
            </a:pP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11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52EF4E-E6CB-4B1B-B111-703D3A0A0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915" y="2974064"/>
            <a:ext cx="4886361" cy="35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4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9219" y="1442588"/>
            <a:ext cx="9472547" cy="1772722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was built first – Manchester Victoria or Manchester Piccadilly?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spcAft>
                <a:spcPts val="0"/>
              </a:spcAft>
              <a:buNone/>
            </a:pP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12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E7BFC-D674-4B51-83E4-A35891DB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08" y="2599083"/>
            <a:ext cx="6471217" cy="384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8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561" y="1531332"/>
            <a:ext cx="9661391" cy="19722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first railway built in Great Britain to use steam locomotives was the Stockton and Darlington, opened in 1825.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13</a:t>
            </a:r>
            <a:endParaRPr lang="en-AU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59C98-8525-41C7-975D-0AF90EFC3EF9}"/>
              </a:ext>
            </a:extLst>
          </p:cNvPr>
          <p:cNvSpPr txBox="1">
            <a:spLocks/>
          </p:cNvSpPr>
          <p:nvPr/>
        </p:nvSpPr>
        <p:spPr>
          <a:xfrm>
            <a:off x="1286562" y="2970851"/>
            <a:ext cx="9487456" cy="1625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what was the </a:t>
            </a:r>
            <a:r>
              <a:rPr lang="en-GB" sz="3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railway built in Britain and opened just five years later?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4718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628" y="2004785"/>
            <a:ext cx="10131425" cy="1166071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Travelling from </a:t>
            </a:r>
            <a:r>
              <a:rPr lang="en-GB" sz="3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Aberystwyth to Leeds</a:t>
            </a:r>
            <a:r>
              <a:rPr lang="en-A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which is the quickest route?</a:t>
            </a:r>
            <a:r>
              <a:rPr lang="en-AU" sz="32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A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Via Shrewsbury and Manchester, or via Birmingham?</a:t>
            </a:r>
          </a:p>
          <a:p>
            <a:pPr marL="0" lvl="0" indent="0">
              <a:spcAft>
                <a:spcPts val="0"/>
              </a:spcAft>
              <a:buNone/>
            </a:pP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14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24251-6652-4FB4-8771-4AD889F16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039" y="2896107"/>
            <a:ext cx="5635162" cy="33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34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41" y="1546947"/>
            <a:ext cx="5601256" cy="1260857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 Britain’s busiest station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15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FB1E3E-0A05-401F-8D75-B0B4ACD1E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95" y="2407950"/>
            <a:ext cx="5553009" cy="41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43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5" y="1463331"/>
            <a:ext cx="10131425" cy="2720131"/>
          </a:xfrm>
        </p:spPr>
        <p:txBody>
          <a:bodyPr>
            <a:no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worst rail disaster in British history was the </a:t>
            </a:r>
            <a:r>
              <a:rPr lang="en-GB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Quintinshill</a:t>
            </a: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rail disaster which occurred outside the </a:t>
            </a:r>
            <a:r>
              <a:rPr lang="en-GB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Quintinshill</a:t>
            </a: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signal box near Gretna Green in Dumfriesshire, Scotland, resulting in the deaths of over 200 people. </a:t>
            </a:r>
          </a:p>
          <a:p>
            <a:pPr marL="0" lvl="0" indent="0">
              <a:spcAft>
                <a:spcPts val="0"/>
              </a:spcAft>
              <a:buNone/>
            </a:pP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what year did the accident happen?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16</a:t>
            </a:r>
            <a:endParaRPr lang="en-AU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D2E231-5845-4A9A-A59B-E9142D9CD535}"/>
              </a:ext>
            </a:extLst>
          </p:cNvPr>
          <p:cNvSpPr txBox="1">
            <a:spLocks/>
          </p:cNvSpPr>
          <p:nvPr/>
        </p:nvSpPr>
        <p:spPr>
          <a:xfrm>
            <a:off x="1122566" y="4481914"/>
            <a:ext cx="10131425" cy="484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person  with the closest guess earns the point.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4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91" y="1597359"/>
            <a:ext cx="6974213" cy="1200506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many train stations are there in Britain?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17</a:t>
            </a:r>
            <a:endParaRPr lang="en-AU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B3AAAE-277B-4AFC-8542-FFB8686E42EC}"/>
              </a:ext>
            </a:extLst>
          </p:cNvPr>
          <p:cNvSpPr txBox="1">
            <a:spLocks/>
          </p:cNvSpPr>
          <p:nvPr/>
        </p:nvSpPr>
        <p:spPr>
          <a:xfrm>
            <a:off x="405591" y="2725973"/>
            <a:ext cx="6924518" cy="1296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person  with the closest guess earns the point.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C0CB0-5C19-4056-9C14-47608A81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548" y="163996"/>
            <a:ext cx="4319861" cy="6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A7C2-669F-4E24-B694-3EA848F23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35" y="403886"/>
            <a:ext cx="10131425" cy="1040234"/>
          </a:xfrm>
        </p:spPr>
        <p:txBody>
          <a:bodyPr/>
          <a:lstStyle/>
          <a:p>
            <a:pPr algn="ctr"/>
            <a:r>
              <a:rPr lang="en-AU" cap="none" dirty="0"/>
              <a:t>20 questions to test your British train 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1599A-A6BC-4E36-94D3-2459B0A5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46" y="1309896"/>
            <a:ext cx="6620799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95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433" y="1363074"/>
            <a:ext cx="10131425" cy="2239861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Excluding the London Underground, how many different mainline trains would I need to travel on, going from Brighton to Fort William?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18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C85FE-3433-4A8E-BCB9-FA0500C5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33" y="3277974"/>
            <a:ext cx="5033568" cy="3016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9D2A28-9B21-42DE-B164-47171843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58" y="3227307"/>
            <a:ext cx="4267231" cy="30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3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262" y="1782660"/>
            <a:ext cx="10286462" cy="1646340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I wish to visit the Lake District, there is a branch line to Kendal and Windermere – but which mainline station should I get out at to reach this branch line?</a:t>
            </a:r>
          </a:p>
          <a:p>
            <a:pPr marL="0" lvl="0" indent="0">
              <a:spcAft>
                <a:spcPts val="0"/>
              </a:spcAft>
              <a:buNone/>
            </a:pP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19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D127A-4ED4-4226-A0E8-52FB243DB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35" y="3254701"/>
            <a:ext cx="4867311" cy="33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74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02" y="2017731"/>
            <a:ext cx="4679979" cy="2983693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finally…</a:t>
            </a:r>
          </a:p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Great Game of Britain how many places of interest must a player visit to win?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20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833E2-E511-4E48-ADC7-F5B687AF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599" y="937469"/>
            <a:ext cx="6620799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4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A7C2-669F-4E24-B694-3EA848F23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003" y="2283020"/>
            <a:ext cx="7493465" cy="1040234"/>
          </a:xfrm>
        </p:spPr>
        <p:txBody>
          <a:bodyPr>
            <a:normAutofit fontScale="90000"/>
          </a:bodyPr>
          <a:lstStyle/>
          <a:p>
            <a:pPr algn="ctr"/>
            <a:r>
              <a:rPr lang="en-AU" cap="none" dirty="0">
                <a:latin typeface="Calibri" panose="020F0502020204030204" pitchFamily="34" charset="0"/>
                <a:cs typeface="Calibri" panose="020F0502020204030204" pitchFamily="34" charset="0"/>
              </a:rPr>
              <a:t>That’s it. </a:t>
            </a:r>
            <a:br>
              <a:rPr lang="en-AU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cap="none" dirty="0">
                <a:latin typeface="Calibri" panose="020F0502020204030204" pitchFamily="34" charset="0"/>
                <a:cs typeface="Calibri" panose="020F0502020204030204" pitchFamily="34" charset="0"/>
              </a:rPr>
              <a:t>Ready for the answers?</a:t>
            </a:r>
          </a:p>
        </p:txBody>
      </p:sp>
    </p:spTree>
    <p:extLst>
      <p:ext uri="{BB962C8B-B14F-4D97-AF65-F5344CB8AC3E}">
        <p14:creationId xmlns:p14="http://schemas.microsoft.com/office/powerpoint/2010/main" val="3072424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1189139"/>
            <a:ext cx="10131425" cy="223986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London Terminal would you depart from if you were travelling on the Eurostar?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122566" y="3250812"/>
            <a:ext cx="4590337" cy="2017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>
                <a:ea typeface="Calibri" panose="020F0502020204030204" pitchFamily="34" charset="0"/>
                <a:cs typeface="Calibri" panose="020F0502020204030204" pitchFamily="34" charset="0"/>
              </a:rPr>
              <a:t>Answer: </a:t>
            </a:r>
            <a:r>
              <a:rPr lang="en-AU" sz="3200" dirty="0"/>
              <a:t>London St Pancras International</a:t>
            </a:r>
            <a:endParaRPr lang="en-GB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9F832-203F-465A-9DD7-39101272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19" y="2282030"/>
            <a:ext cx="5938000" cy="42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7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1189139"/>
            <a:ext cx="10131425" cy="2239861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I catch the Plymouth Express from London Paddington at 9:02 in the morning, at what time does my train arrive at Plymouth?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122566" y="3309730"/>
            <a:ext cx="6301691" cy="2047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12:13</a:t>
            </a:r>
          </a:p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journey time 3 hrs 11 mins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2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F0E56-0358-4DE4-B4B5-1B9F66AF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734" y="2733382"/>
            <a:ext cx="432495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8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1524698"/>
            <a:ext cx="10131425" cy="223986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AU" sz="3200" dirty="0"/>
              <a:t>Which main line terminal station is named after a Nineteenth Century novel? </a:t>
            </a:r>
          </a:p>
          <a:p>
            <a:pPr marL="0" lvl="0" indent="0">
              <a:spcAft>
                <a:spcPts val="0"/>
              </a:spcAft>
              <a:buNone/>
            </a:pP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122567" y="2902590"/>
            <a:ext cx="4892340" cy="2239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</a:t>
            </a:r>
            <a:r>
              <a:rPr lang="en-AU" sz="3200" dirty="0"/>
              <a:t>Edinburgh’s Waverley station – named for the  Sir Walter Scott novel of that name published in 1814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3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7352B-77CA-4E13-BC29-8A904FD3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40622"/>
            <a:ext cx="549669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2297514"/>
            <a:ext cx="10131425" cy="851561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what year did it open?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030287" y="3871005"/>
            <a:ext cx="10131425" cy="72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</a:t>
            </a: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January 1863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4</a:t>
            </a:r>
            <a:endParaRPr lang="en-AU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37C860-7AC3-4988-921C-CABD2A093EC2}"/>
              </a:ext>
            </a:extLst>
          </p:cNvPr>
          <p:cNvSpPr txBox="1">
            <a:spLocks/>
          </p:cNvSpPr>
          <p:nvPr/>
        </p:nvSpPr>
        <p:spPr>
          <a:xfrm>
            <a:off x="954787" y="1157759"/>
            <a:ext cx="10131425" cy="126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Metropolitan Railway was the world’s first underground passenger railway, later the Metropolitan Line. 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B4F41-F1BE-42C1-9678-CDA2CA86A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4" y="2297514"/>
            <a:ext cx="6094877" cy="4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01" y="811326"/>
            <a:ext cx="10131425" cy="1042332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 or what was </a:t>
            </a:r>
            <a:r>
              <a:rPr lang="en-AU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Beeching</a:t>
            </a: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427839" y="2630026"/>
            <a:ext cx="5523679" cy="20342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>
                <a:ea typeface="Calibri" panose="020F0502020204030204" pitchFamily="34" charset="0"/>
                <a:cs typeface="Calibri" panose="020F0502020204030204" pitchFamily="34" charset="0"/>
              </a:rPr>
              <a:t>Answer: T</a:t>
            </a:r>
            <a:r>
              <a:rPr lang="en-AU" sz="3200" dirty="0"/>
              <a:t>he </a:t>
            </a:r>
            <a:r>
              <a:rPr lang="en-AU" sz="3200" dirty="0" err="1"/>
              <a:t>Beeching</a:t>
            </a:r>
            <a:r>
              <a:rPr lang="en-AU" sz="3200" dirty="0"/>
              <a:t> cuts (also </a:t>
            </a:r>
            <a:r>
              <a:rPr lang="en-AU" sz="3200" dirty="0" err="1"/>
              <a:t>Beeching</a:t>
            </a:r>
            <a:r>
              <a:rPr lang="en-AU" sz="3200" dirty="0"/>
              <a:t> Axe) was a report written by Richard </a:t>
            </a:r>
            <a:r>
              <a:rPr lang="en-AU" sz="3200" dirty="0" err="1"/>
              <a:t>Beeching</a:t>
            </a:r>
            <a:r>
              <a:rPr lang="en-AU" sz="3200" dirty="0"/>
              <a:t> in 1963 and 1965 which resulted in the closure of 55% of stations and 30% of route miles.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5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AEC72-0F36-4148-A182-2FB81694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17" y="1576129"/>
            <a:ext cx="6144482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35" y="785814"/>
            <a:ext cx="10131425" cy="1390474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much is the cheapest day-return fare from Newcastle to Edinburgh? 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2060575" y="4190380"/>
            <a:ext cx="10131425" cy="72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</a:t>
            </a: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£36.60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6</a:t>
            </a:r>
            <a:endParaRPr lang="en-AU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06A583-322B-4F7A-998B-FEFA26CE2C0D}"/>
              </a:ext>
            </a:extLst>
          </p:cNvPr>
          <p:cNvSpPr txBox="1">
            <a:spLocks/>
          </p:cNvSpPr>
          <p:nvPr/>
        </p:nvSpPr>
        <p:spPr>
          <a:xfrm>
            <a:off x="384335" y="2176288"/>
            <a:ext cx="10131425" cy="725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Closed guess wins the point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3435DF-41D4-4CEE-B210-4084098F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541" y="1887277"/>
            <a:ext cx="6887536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614" y="1189139"/>
            <a:ext cx="9532182" cy="223986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London Terminal would you depart from if you were travelling on the Eurostar?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C27B9-72D3-4F0A-9815-5C2A14D76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458" y="3062691"/>
            <a:ext cx="2571769" cy="28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63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85" y="799762"/>
            <a:ext cx="10131425" cy="987094"/>
          </a:xfrm>
        </p:spPr>
        <p:txBody>
          <a:bodyPr>
            <a:normAutofit lnSpcReduction="10000"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Fill in the missing word from this Sherlock Holmes short story ‘The Copper Beeches’: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938008" y="4450438"/>
            <a:ext cx="10131425" cy="72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Bradshaw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7</a:t>
            </a:r>
            <a:endParaRPr lang="en-AU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2B516D-AF52-4FA6-AF1A-B562B2379B14}"/>
              </a:ext>
            </a:extLst>
          </p:cNvPr>
          <p:cNvSpPr txBox="1">
            <a:spLocks/>
          </p:cNvSpPr>
          <p:nvPr/>
        </p:nvSpPr>
        <p:spPr>
          <a:xfrm>
            <a:off x="879285" y="1852293"/>
            <a:ext cx="10621201" cy="2091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‘Holmes opened the yellow envelope and then, glancing at the message, threw it across to me. “ Just look up the trains in Bradshaw”, he said and turned back to his chemical studies.’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F312E-DA46-4F3E-8434-D507B5582D20}"/>
              </a:ext>
            </a:extLst>
          </p:cNvPr>
          <p:cNvSpPr/>
          <p:nvPr/>
        </p:nvSpPr>
        <p:spPr>
          <a:xfrm>
            <a:off x="938008" y="3215672"/>
            <a:ext cx="1670968" cy="3412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ED7F7-2BEE-4EBC-8BEA-C98CC20B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132" y="3556932"/>
            <a:ext cx="1815055" cy="274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2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1189139"/>
            <a:ext cx="10131425" cy="2239861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would you go to see Rocket?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122566" y="2456176"/>
            <a:ext cx="4447724" cy="27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The London Science Museum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8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B87EF-E4B2-49A4-BBD3-8CB6ED5B1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486" y="1212209"/>
            <a:ext cx="594443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937470"/>
            <a:ext cx="10131425" cy="1596006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am travelling on the express from Kings Cross to Durham – name the stations my train will stop at on the way to Durham? 1 point for each correct station.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2129245" y="4143720"/>
            <a:ext cx="10131425" cy="72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9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807E5E-702A-4AB7-8DC1-5A79C52047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3281" y="2469597"/>
            <a:ext cx="4729993" cy="43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0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76" y="888019"/>
            <a:ext cx="7642582" cy="1595410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bear arrives from Peru with only a duffle coat, a small case and a packet of marmalade sandwiches.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384661" y="4374572"/>
            <a:ext cx="10131425" cy="72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the Browns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10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902B2-C810-41B5-97CA-B5FDA6D1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558" y="516648"/>
            <a:ext cx="3903466" cy="5824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F159B-A33E-4CE2-916A-4B82668812D6}"/>
              </a:ext>
            </a:extLst>
          </p:cNvPr>
          <p:cNvSpPr txBox="1"/>
          <p:nvPr/>
        </p:nvSpPr>
        <p:spPr>
          <a:xfrm>
            <a:off x="322976" y="3429000"/>
            <a:ext cx="67929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was the name of the family who adopted Paddington?</a:t>
            </a:r>
            <a:endParaRPr lang="en-AU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B9EC94-69D6-4E65-B97D-F7E452177CFE}"/>
              </a:ext>
            </a:extLst>
          </p:cNvPr>
          <p:cNvSpPr txBox="1">
            <a:spLocks/>
          </p:cNvSpPr>
          <p:nvPr/>
        </p:nvSpPr>
        <p:spPr>
          <a:xfrm>
            <a:off x="236989" y="2045754"/>
            <a:ext cx="7665440" cy="129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AU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but let’s pause for a moment to consider how different his story might have been had he arrived at a </a:t>
            </a:r>
            <a:r>
              <a:rPr lang="en-AU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AU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London terminal…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65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1189139"/>
            <a:ext cx="10131425" cy="223986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would I catch the Hogwarts Express?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point for the platform, 1 point for the name of the station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spcAft>
                <a:spcPts val="0"/>
              </a:spcAft>
              <a:buNone/>
            </a:pP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122566" y="2600587"/>
            <a:ext cx="4221221" cy="203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Platform 9¾ at Kings Cross Station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11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9BE6D-560A-44BD-91B6-1661B9079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13" y="2616258"/>
            <a:ext cx="6028552" cy="40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4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1189139"/>
            <a:ext cx="10131425" cy="223986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was built first – Manchester Victoria or Manchester Piccadilly?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spcAft>
                <a:spcPts val="0"/>
              </a:spcAft>
              <a:buNone/>
            </a:pP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122564" y="2613249"/>
            <a:ext cx="10131425" cy="1916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dirty="0"/>
              <a:t>Manchester Victoria open in 1844, Manchester Piccadilly opened in </a:t>
            </a:r>
            <a:r>
              <a:rPr lang="en-GB" sz="3200" dirty="0"/>
              <a:t>as Store Street in 1842, it was renamed Manchester London Road in 1847 and became Manchester Piccadilly in 1960.</a:t>
            </a:r>
            <a:endParaRPr lang="en-A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12</a:t>
            </a:r>
            <a:endParaRPr lang="en-AU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9E30A4-6FEC-4B5D-9AA6-9B1D46716B60}"/>
              </a:ext>
            </a:extLst>
          </p:cNvPr>
          <p:cNvSpPr txBox="1">
            <a:spLocks/>
          </p:cNvSpPr>
          <p:nvPr/>
        </p:nvSpPr>
        <p:spPr>
          <a:xfrm>
            <a:off x="1122564" y="4840527"/>
            <a:ext cx="10131425" cy="864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dirty="0"/>
              <a:t>Answer: Manchester Piccadilly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653E7-94B0-4C5C-B6FC-330CF689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66" y="4043883"/>
            <a:ext cx="3384020" cy="27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4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1189139"/>
            <a:ext cx="10131425" cy="22398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first railway built in Great Britain to use steam locomotives was the Stockton and Darlington, opened in 1825. </a:t>
            </a:r>
          </a:p>
          <a:p>
            <a:pPr marL="0" indent="0">
              <a:buNone/>
            </a:pP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what was the </a:t>
            </a:r>
            <a:r>
              <a:rPr lang="en-GB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railway built in Britain and opened just five years later?</a:t>
            </a:r>
            <a:endParaRPr lang="en-A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13</a:t>
            </a:r>
            <a:endParaRPr lang="en-AU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24DF44-5895-4C30-9484-4AAA0AAD632A}"/>
              </a:ext>
            </a:extLst>
          </p:cNvPr>
          <p:cNvSpPr txBox="1">
            <a:spLocks/>
          </p:cNvSpPr>
          <p:nvPr/>
        </p:nvSpPr>
        <p:spPr>
          <a:xfrm>
            <a:off x="1122566" y="3818378"/>
            <a:ext cx="5569593" cy="1751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The Liverpool and Manchester Railway, opened in 1830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36FEE-0352-4DAF-BD12-DD830B68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59" y="1287710"/>
            <a:ext cx="5401429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1468072"/>
            <a:ext cx="10131425" cy="1166071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Travelling from </a:t>
            </a:r>
            <a:r>
              <a:rPr lang="en-GB" sz="3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Aberystwyth to Leeds</a:t>
            </a:r>
            <a:r>
              <a:rPr lang="en-A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which is the quickest route?</a:t>
            </a:r>
            <a:r>
              <a:rPr lang="en-AU" sz="32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A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Via Shrewsbury and Manchester, or via Birmingham?</a:t>
            </a:r>
          </a:p>
          <a:p>
            <a:pPr marL="0" lvl="0" indent="0">
              <a:spcAft>
                <a:spcPts val="0"/>
              </a:spcAft>
              <a:buNone/>
            </a:pP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130955" y="2439721"/>
            <a:ext cx="5540431" cy="1656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journey time via Shrewsbury and Manchester takes 5 hrs 2 mins</a:t>
            </a:r>
          </a:p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journey time via Birmingham takes 5 hrs 36 mins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14</a:t>
            </a:r>
            <a:endParaRPr lang="en-AU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77E97C-9F28-4770-818A-5E2DACA74349}"/>
              </a:ext>
            </a:extLst>
          </p:cNvPr>
          <p:cNvSpPr txBox="1">
            <a:spLocks/>
          </p:cNvSpPr>
          <p:nvPr/>
        </p:nvSpPr>
        <p:spPr>
          <a:xfrm>
            <a:off x="1122566" y="3998831"/>
            <a:ext cx="5540431" cy="106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via Shrewsbury and Manchester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C9A448-587D-47E9-AFED-3C781281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997" y="2366891"/>
            <a:ext cx="5388476" cy="41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622" y="1172362"/>
            <a:ext cx="3687698" cy="1612784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 Britain’s busiest station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038677" y="2590272"/>
            <a:ext cx="3771588" cy="221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London Waterloo with 94 million customers a year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15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68EC0-7F69-41E8-9942-12AE9DB2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154" y="942373"/>
            <a:ext cx="7144747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996192"/>
            <a:ext cx="10131425" cy="2720131"/>
          </a:xfrm>
        </p:spPr>
        <p:txBody>
          <a:bodyPr>
            <a:no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worst rail disaster in British history was the </a:t>
            </a:r>
            <a:r>
              <a:rPr lang="en-GB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Quintinshill</a:t>
            </a: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rail disaster which occurred outside the </a:t>
            </a:r>
            <a:r>
              <a:rPr lang="en-GB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Quintinshill</a:t>
            </a: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signal box near Gretna Green in Dumfriesshire, Scotland, resulting in the deaths of over 200 people. </a:t>
            </a:r>
          </a:p>
          <a:p>
            <a:pPr marL="0" lvl="0" indent="0">
              <a:spcAft>
                <a:spcPts val="0"/>
              </a:spcAft>
              <a:buNone/>
            </a:pP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what year did the accident happen?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198068" y="4735663"/>
            <a:ext cx="1889081" cy="1027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</a:t>
            </a:r>
          </a:p>
          <a:p>
            <a:pPr marL="0" indent="0"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 May 1915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16</a:t>
            </a:r>
            <a:endParaRPr lang="en-AU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D2E231-5845-4A9A-A59B-E9142D9CD535}"/>
              </a:ext>
            </a:extLst>
          </p:cNvPr>
          <p:cNvSpPr txBox="1">
            <a:spLocks/>
          </p:cNvSpPr>
          <p:nvPr/>
        </p:nvSpPr>
        <p:spPr>
          <a:xfrm>
            <a:off x="1122565" y="3741449"/>
            <a:ext cx="10131425" cy="484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person  with the closest guess earns the point.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069C37-54CA-4051-A1E5-E4AC1B1AE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84" y="2538716"/>
            <a:ext cx="6429379" cy="41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144" y="1267240"/>
            <a:ext cx="11132669" cy="1630018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I catch the Plymouth Express from London Paddington at 9:02 in the morning, at what time does my train arrive at Plymouth?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2</a:t>
            </a:r>
            <a:endParaRPr lang="en-AU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B838CF-EF5D-4869-952C-3BC199D24584}"/>
              </a:ext>
            </a:extLst>
          </p:cNvPr>
          <p:cNvSpPr txBox="1">
            <a:spLocks/>
          </p:cNvSpPr>
          <p:nvPr/>
        </p:nvSpPr>
        <p:spPr>
          <a:xfrm>
            <a:off x="568188" y="2832643"/>
            <a:ext cx="5817704" cy="134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person who guesses the closest to the correct time wins the point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212FCC-BC2B-4990-91FD-03E36CB0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2" y="2789442"/>
            <a:ext cx="5583321" cy="38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35" y="1031299"/>
            <a:ext cx="10131425" cy="725570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many train stations are there in Britain?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2548694" y="4014211"/>
            <a:ext cx="10131425" cy="72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2,563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17</a:t>
            </a:r>
            <a:endParaRPr lang="en-AU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B3AAAE-277B-4AFC-8542-FFB8686E42EC}"/>
              </a:ext>
            </a:extLst>
          </p:cNvPr>
          <p:cNvSpPr txBox="1">
            <a:spLocks/>
          </p:cNvSpPr>
          <p:nvPr/>
        </p:nvSpPr>
        <p:spPr>
          <a:xfrm>
            <a:off x="384335" y="1756869"/>
            <a:ext cx="10131425" cy="484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person  with the closest guess earns the point.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9F851-712D-49BB-815C-270D5D7A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047" y="2241412"/>
            <a:ext cx="5346584" cy="43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2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1189139"/>
            <a:ext cx="10131425" cy="2239861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Excluding the London Underground, how many different mainline trains would I need to travel on, going from Brighton to Fort William?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186882" y="3108200"/>
            <a:ext cx="5437625" cy="2160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</a:t>
            </a: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Three (and one bus)</a:t>
            </a:r>
          </a:p>
          <a:p>
            <a:pPr marL="0" indent="0"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Journey time 11 hrs 27 mins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18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FEB57-FA44-4B4E-850C-39379E65B4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88822" y="109220"/>
            <a:ext cx="4267200" cy="66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5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66" y="1189140"/>
            <a:ext cx="10286462" cy="1646340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I wish to visit the Lake District, there is a branch line to Kendal and Windermere – but which mainline station should I get out at to reach this branch line?</a:t>
            </a:r>
          </a:p>
          <a:p>
            <a:pPr marL="0" lvl="0" indent="0">
              <a:spcAft>
                <a:spcPts val="0"/>
              </a:spcAft>
              <a:buNone/>
            </a:pP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1122566" y="3913543"/>
            <a:ext cx="10131425" cy="72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</a:t>
            </a: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Oxenholme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19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D2585-5547-4094-A8F4-7AF8B199A4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2450" y="2479995"/>
            <a:ext cx="4693554" cy="41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5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89" y="978718"/>
            <a:ext cx="4679979" cy="2983693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finally…</a:t>
            </a:r>
          </a:p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Great Game of Britain how many places of interest must a player visit to win?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6280E5-497C-4AD3-A0DE-602C274E440B}"/>
              </a:ext>
            </a:extLst>
          </p:cNvPr>
          <p:cNvSpPr txBox="1">
            <a:spLocks/>
          </p:cNvSpPr>
          <p:nvPr/>
        </p:nvSpPr>
        <p:spPr>
          <a:xfrm>
            <a:off x="236989" y="4100120"/>
            <a:ext cx="10131425" cy="72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Answer: Six</a:t>
            </a:r>
            <a:endParaRPr lang="en-GB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20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833E2-E511-4E48-ADC7-F5B687AF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599" y="937469"/>
            <a:ext cx="6620799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A7C2-669F-4E24-B694-3EA848F23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003" y="2283020"/>
            <a:ext cx="7493465" cy="1040234"/>
          </a:xfrm>
        </p:spPr>
        <p:txBody>
          <a:bodyPr>
            <a:normAutofit fontScale="90000"/>
          </a:bodyPr>
          <a:lstStyle/>
          <a:p>
            <a:pPr algn="ctr"/>
            <a:r>
              <a:rPr lang="en-AU" cap="none" dirty="0">
                <a:latin typeface="Calibri" panose="020F0502020204030204" pitchFamily="34" charset="0"/>
                <a:cs typeface="Calibri" panose="020F0502020204030204" pitchFamily="34" charset="0"/>
              </a:rPr>
              <a:t>How did you do? </a:t>
            </a:r>
            <a:br>
              <a:rPr lang="en-AU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cap="none" dirty="0">
                <a:latin typeface="Calibri" panose="020F0502020204030204" pitchFamily="34" charset="0"/>
                <a:cs typeface="Calibri" panose="020F0502020204030204" pitchFamily="34" charset="0"/>
              </a:rPr>
              <a:t>Maximum score is: 25</a:t>
            </a:r>
          </a:p>
        </p:txBody>
      </p:sp>
    </p:spTree>
    <p:extLst>
      <p:ext uri="{BB962C8B-B14F-4D97-AF65-F5344CB8AC3E}">
        <p14:creationId xmlns:p14="http://schemas.microsoft.com/office/powerpoint/2010/main" val="11785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206" y="1798983"/>
            <a:ext cx="8304699" cy="210969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AU" sz="3200" dirty="0"/>
              <a:t>Which main line terminal station is named after a Nineteenth Century novel? </a:t>
            </a:r>
          </a:p>
          <a:p>
            <a:pPr marL="0" lvl="0" indent="0">
              <a:spcAft>
                <a:spcPts val="0"/>
              </a:spcAft>
              <a:buNone/>
            </a:pP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3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062D1F-B130-453F-B93D-356C9349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52" y="3162267"/>
            <a:ext cx="5236895" cy="34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733" y="2860840"/>
            <a:ext cx="10131425" cy="851561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what year did it open?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4</a:t>
            </a:r>
            <a:endParaRPr lang="en-AU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37C860-7AC3-4988-921C-CABD2A093EC2}"/>
              </a:ext>
            </a:extLst>
          </p:cNvPr>
          <p:cNvSpPr txBox="1">
            <a:spLocks/>
          </p:cNvSpPr>
          <p:nvPr/>
        </p:nvSpPr>
        <p:spPr>
          <a:xfrm>
            <a:off x="1332512" y="1641148"/>
            <a:ext cx="9526976" cy="126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Metropolitan Railway was the world’s first underground passenger railway, later the Metropolitan Line. 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BB1163-B677-406F-989B-4D001F98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409" y="2767829"/>
            <a:ext cx="5286414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482" y="1869833"/>
            <a:ext cx="5233509" cy="1042332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 or what was </a:t>
            </a:r>
            <a:r>
              <a:rPr lang="en-AU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Beeching</a:t>
            </a: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5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400EE-60EB-44CD-8539-2DDDFD0B6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55" y="2912165"/>
            <a:ext cx="5456767" cy="31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1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253" y="1551925"/>
            <a:ext cx="10131425" cy="2060950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much is the cheapest day-return fare from Newcastle to Edinburgh? 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6</a:t>
            </a:r>
            <a:endParaRPr lang="en-AU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06A583-322B-4F7A-998B-FEFA26CE2C0D}"/>
              </a:ext>
            </a:extLst>
          </p:cNvPr>
          <p:cNvSpPr txBox="1">
            <a:spLocks/>
          </p:cNvSpPr>
          <p:nvPr/>
        </p:nvSpPr>
        <p:spPr>
          <a:xfrm>
            <a:off x="1500252" y="3548261"/>
            <a:ext cx="10131425" cy="725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Closed guess wins the point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0F99EA-517D-4832-B9B4-64D09936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538" y="2624681"/>
            <a:ext cx="3956091" cy="38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8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D269-1E33-4859-B67B-99BBE8C4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646" y="1396210"/>
            <a:ext cx="10131425" cy="987094"/>
          </a:xfrm>
        </p:spPr>
        <p:txBody>
          <a:bodyPr>
            <a:normAutofit lnSpcReduction="10000"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en-A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Fill in the missing word from this Sherlock Holmes short story ‘The Copper Beeches’:</a:t>
            </a:r>
            <a:endParaRPr lang="en-A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99FA-9FB6-40CA-B24D-0C18273AE194}"/>
              </a:ext>
            </a:extLst>
          </p:cNvPr>
          <p:cNvSpPr txBox="1"/>
          <p:nvPr/>
        </p:nvSpPr>
        <p:spPr>
          <a:xfrm>
            <a:off x="236989" y="276541"/>
            <a:ext cx="2447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7</a:t>
            </a:r>
            <a:endParaRPr lang="en-AU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2B516D-AF52-4FA6-AF1A-B562B2379B14}"/>
              </a:ext>
            </a:extLst>
          </p:cNvPr>
          <p:cNvSpPr txBox="1">
            <a:spLocks/>
          </p:cNvSpPr>
          <p:nvPr/>
        </p:nvSpPr>
        <p:spPr>
          <a:xfrm>
            <a:off x="983646" y="2383304"/>
            <a:ext cx="7544128" cy="2476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A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‘Holmes opened the yellow envelope and then, glancing at the message, threw it across to me. “ Just look up the trains in Bradshaw”, he said and turned back to his chemical studies.’</a:t>
            </a:r>
            <a:endParaRPr lang="en-A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F312E-DA46-4F3E-8434-D507B5582D20}"/>
              </a:ext>
            </a:extLst>
          </p:cNvPr>
          <p:cNvSpPr/>
          <p:nvPr/>
        </p:nvSpPr>
        <p:spPr>
          <a:xfrm>
            <a:off x="1013509" y="3856746"/>
            <a:ext cx="1670968" cy="3412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D555B0-3B73-4AB4-BE4E-E86BF75D8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894" y="2278118"/>
            <a:ext cx="3760458" cy="43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2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{B6F8CB93-A8E6-44C5-B6E6-FD89A5104B19}tf03457452</Template>
  <TotalTime>390</TotalTime>
  <Words>1327</Words>
  <Application>Microsoft Office PowerPoint</Application>
  <PresentationFormat>Widescreen</PresentationFormat>
  <Paragraphs>137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Celestial</vt:lpstr>
      <vt:lpstr>Maggie’s </vt:lpstr>
      <vt:lpstr>20 questions to test your British train knowledge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it.   Ready for the answers?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you do?  Maximum score is: 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Maggie’s</dc:title>
  <dc:creator>Maggie Joel</dc:creator>
  <cp:lastModifiedBy>Maggie Joel</cp:lastModifiedBy>
  <cp:revision>37</cp:revision>
  <dcterms:created xsi:type="dcterms:W3CDTF">2020-08-08T00:20:41Z</dcterms:created>
  <dcterms:modified xsi:type="dcterms:W3CDTF">2020-08-08T10:55:49Z</dcterms:modified>
</cp:coreProperties>
</file>